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7"/>
  </p:notesMasterIdLst>
  <p:handoutMasterIdLst>
    <p:handoutMasterId r:id="rId8"/>
  </p:handoutMasterIdLst>
  <p:sldIdLst>
    <p:sldId id="757" r:id="rId3"/>
    <p:sldId id="758" r:id="rId4"/>
    <p:sldId id="759" r:id="rId5"/>
    <p:sldId id="760" r:id="rId6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42A1"/>
    <a:srgbClr val="4483D0"/>
    <a:srgbClr val="9A0000"/>
    <a:srgbClr val="9E7E38"/>
    <a:srgbClr val="FFFF00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5468" autoAdjust="0"/>
  </p:normalViewPr>
  <p:slideViewPr>
    <p:cSldViewPr snapToGrid="0" snapToObjects="1">
      <p:cViewPr varScale="1">
        <p:scale>
          <a:sx n="74" d="100"/>
          <a:sy n="74" d="100"/>
        </p:scale>
        <p:origin x="89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10/11/2023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3.jpeg>
</file>

<file path=ppt/media/image4.jpg>
</file>

<file path=ppt/media/image5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10/11/2023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 dirty="0">
                <a:latin typeface="+mj-lt"/>
                <a:ea typeface="+mj-ea"/>
                <a:cs typeface="+mj-cs"/>
              </a:rPr>
              <a:t>BAN 7040</a:t>
            </a: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2338754" y="4860974"/>
            <a:ext cx="6666701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Introduction to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4AF80-8B74-45BF-8708-5EB8A924C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8FA7E-277D-4FB6-8AC2-ED7E59441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Primarily used for predicting binary responses</a:t>
            </a:r>
          </a:p>
          <a:p>
            <a:r>
              <a:rPr lang="en-US" dirty="0"/>
              <a:t>Non-linear transformation of a linear regression model based on the log-odds</a:t>
            </a:r>
          </a:p>
          <a:p>
            <a:r>
              <a:rPr lang="en-US" dirty="0"/>
              <a:t>Ultimate output is the probability that an observation falls into one of the two categories</a:t>
            </a:r>
          </a:p>
          <a:p>
            <a:r>
              <a:rPr lang="en-US" dirty="0"/>
              <a:t>Probability is used to classify each observation into its most likely category</a:t>
            </a:r>
          </a:p>
          <a:p>
            <a:r>
              <a:rPr lang="en-US" dirty="0"/>
              <a:t>Model-building process will mimic the process for building linear regression models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45BA29-49D3-473C-A953-6D9DDE474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85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80F96-CFFF-4305-AAAD-4E09A9768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Odds and Odds Ratios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29934E-D109-4C5F-A81C-6C436EAD734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If p = probability that an event occurs then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Font typeface="Arial" pitchFamily="34" charset="0"/>
                  <a:buNone/>
                </a:pPr>
                <a:r>
                  <a:rPr lang="en-US" dirty="0"/>
                  <a:t>                      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𝑜𝑑𝑑𝑠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Odds can be interpreted as the number of successes you can expect for every failure on average.</a:t>
                </a:r>
              </a:p>
              <a:p>
                <a:endParaRPr lang="en-US" dirty="0"/>
              </a:p>
              <a:p>
                <a:r>
                  <a:rPr lang="en-US" dirty="0"/>
                  <a:t>Odds ratio is simply the ratio of two odds.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29934E-D109-4C5F-A81C-6C436EAD73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42" t="-7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CDC4B8-4C1D-47A6-B71B-7F6B644D7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653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B29EE-095F-4503-8786-9262995A0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LOGIT transformation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B0CAA-4A4A-4162-9FFD-29A94B7B0A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0673" y="1463675"/>
                <a:ext cx="7556313" cy="5001212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The challenge:  linear functions are unbounded, so a linear regression model is not the best choice for predicting a probability</a:t>
                </a:r>
              </a:p>
              <a:p>
                <a:r>
                  <a:rPr lang="en-US" dirty="0"/>
                  <a:t>Transforming the probability into odds removes the upper bound and transforming the odds by taking the log removes the lower bound</a:t>
                </a:r>
              </a:p>
              <a:p>
                <a:r>
                  <a:rPr lang="en-US" b="1" dirty="0"/>
                  <a:t>Logit(p) = log(p/(1-p))   </a:t>
                </a:r>
                <a:r>
                  <a:rPr lang="en-US" dirty="0"/>
                  <a:t>&lt;&lt; log(odds) &gt;&gt;</a:t>
                </a:r>
              </a:p>
              <a:p>
                <a:r>
                  <a:rPr lang="en-US" dirty="0"/>
                  <a:t>Logistic Regression Model</a:t>
                </a:r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num>
                              <m:den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den>
                            </m:f>
                          </m:e>
                        </m:d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⁡(−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−…−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B0CAA-4A4A-4162-9FFD-29A94B7B0A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0673" y="1463675"/>
                <a:ext cx="7556313" cy="5001212"/>
              </a:xfrm>
              <a:blipFill>
                <a:blip r:embed="rId2"/>
                <a:stretch>
                  <a:fillRect l="-242" t="-1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5661AB-E4B0-4D14-AB55-F2A2A5D8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 descr="https://heuristically.files.wordpress.com/2011/11/sas_logistic_function.jpg">
            <a:extLst>
              <a:ext uri="{FF2B5EF4-FFF2-40B4-BE49-F238E27FC236}">
                <a16:creationId xmlns:a16="http://schemas.microsoft.com/office/drawing/2014/main" id="{BDC2284C-C1A7-4F7D-A172-FEC35D533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7099" y="3746291"/>
            <a:ext cx="3975847" cy="286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172140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28057</TotalTime>
  <Words>196</Words>
  <Application>Microsoft Office PowerPoint</Application>
  <PresentationFormat>On-screen Show (4:3)</PresentationFormat>
  <Paragraphs>29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Franklin Gothic Book</vt:lpstr>
      <vt:lpstr>Rockwell</vt:lpstr>
      <vt:lpstr>Wingdings</vt:lpstr>
      <vt:lpstr>Advantage WFU Gray</vt:lpstr>
      <vt:lpstr>Custom Design</vt:lpstr>
      <vt:lpstr>Introduction to Logistic Regression</vt:lpstr>
      <vt:lpstr>Logistic Regression</vt:lpstr>
      <vt:lpstr>Odds and Odds Ratios</vt:lpstr>
      <vt:lpstr>The LOGIT transformation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Tonya Balan</cp:lastModifiedBy>
  <cp:revision>1050</cp:revision>
  <cp:lastPrinted>2016-10-04T20:26:21Z</cp:lastPrinted>
  <dcterms:created xsi:type="dcterms:W3CDTF">2014-09-07T15:36:25Z</dcterms:created>
  <dcterms:modified xsi:type="dcterms:W3CDTF">2023-10-11T20:04:32Z</dcterms:modified>
</cp:coreProperties>
</file>